
<file path=[Content_Types].xml><?xml version="1.0" encoding="utf-8"?>
<Types xmlns="http://schemas.openxmlformats.org/package/2006/content-types">
  <Default Extension="bin" ContentType="application/vnd.openxmlformats-officedocument.oleObject"/>
  <Default Extension="jpeg" ContentType="image/jpeg"/>
  <Default Extension="mp4" ContentType="video/mp4"/>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9707" r:id="rId2"/>
    <p:sldId id="29680" r:id="rId3"/>
    <p:sldId id="3248" r:id="rId4"/>
    <p:sldId id="29682" r:id="rId5"/>
    <p:sldId id="29691" r:id="rId6"/>
    <p:sldId id="2968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2" d="100"/>
          <a:sy n="62" d="100"/>
        </p:scale>
        <p:origin x="828"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wmf>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3BEC5B-7D81-4B9E-B301-3DD5FA7BC16E}" type="datetimeFigureOut">
              <a:rPr lang="en-US" smtClean="0"/>
              <a:t>9/25/2021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4DA034-69DB-486E-9FBC-A0FCA23A6F7D}" type="slidenum">
              <a:rPr lang="en-US" smtClean="0"/>
              <a:t>‹#›</a:t>
            </a:fld>
            <a:endParaRPr lang="en-US"/>
          </a:p>
        </p:txBody>
      </p:sp>
    </p:spTree>
    <p:extLst>
      <p:ext uri="{BB962C8B-B14F-4D97-AF65-F5344CB8AC3E}">
        <p14:creationId xmlns:p14="http://schemas.microsoft.com/office/powerpoint/2010/main" val="21571421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F07ACC1-589F-40A6-88D7-77E4EAF5D43A}" type="slidenum">
              <a:rPr lang="en-US" smtClean="0"/>
              <a:t>6</a:t>
            </a:fld>
            <a:endParaRPr lang="en-US"/>
          </a:p>
        </p:txBody>
      </p:sp>
    </p:spTree>
    <p:extLst>
      <p:ext uri="{BB962C8B-B14F-4D97-AF65-F5344CB8AC3E}">
        <p14:creationId xmlns:p14="http://schemas.microsoft.com/office/powerpoint/2010/main" val="1899000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13E42-FB57-48B7-B37C-A05F973382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596E4E-0758-4691-B6FB-BC6C8EFB5E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78995A-14F6-4108-AC4A-937EBE3DAE11}"/>
              </a:ext>
            </a:extLst>
          </p:cNvPr>
          <p:cNvSpPr>
            <a:spLocks noGrp="1"/>
          </p:cNvSpPr>
          <p:nvPr>
            <p:ph type="dt" sz="half" idx="10"/>
          </p:nvPr>
        </p:nvSpPr>
        <p:spPr/>
        <p:txBody>
          <a:bodyPr/>
          <a:lstStyle/>
          <a:p>
            <a:fld id="{5670467A-DE06-4B7D-BE5A-3C66B3B60010}" type="datetimeFigureOut">
              <a:rPr lang="en-US" smtClean="0"/>
              <a:t>9/25/2021</a:t>
            </a:fld>
            <a:endParaRPr lang="en-US"/>
          </a:p>
        </p:txBody>
      </p:sp>
      <p:sp>
        <p:nvSpPr>
          <p:cNvPr id="5" name="Footer Placeholder 4">
            <a:extLst>
              <a:ext uri="{FF2B5EF4-FFF2-40B4-BE49-F238E27FC236}">
                <a16:creationId xmlns:a16="http://schemas.microsoft.com/office/drawing/2014/main" id="{96C26EC2-44B4-4E98-8D48-310F5C2540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85479D-7236-4A69-A471-7D2FC5E564EF}"/>
              </a:ext>
            </a:extLst>
          </p:cNvPr>
          <p:cNvSpPr>
            <a:spLocks noGrp="1"/>
          </p:cNvSpPr>
          <p:nvPr>
            <p:ph type="sldNum" sz="quarter" idx="12"/>
          </p:nvPr>
        </p:nvSpPr>
        <p:spPr/>
        <p:txBody>
          <a:bodyPr/>
          <a:lstStyle/>
          <a:p>
            <a:fld id="{ADF38776-C108-4260-8418-24B98EC88D59}" type="slidenum">
              <a:rPr lang="en-US" smtClean="0"/>
              <a:t>‹#›</a:t>
            </a:fld>
            <a:endParaRPr lang="en-US"/>
          </a:p>
        </p:txBody>
      </p:sp>
    </p:spTree>
    <p:extLst>
      <p:ext uri="{BB962C8B-B14F-4D97-AF65-F5344CB8AC3E}">
        <p14:creationId xmlns:p14="http://schemas.microsoft.com/office/powerpoint/2010/main" val="1081314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B3E9-807F-458B-8BE7-C550D86E26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0FED132-A5B3-4C7B-9A6F-4D048A16EA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4212CB-8862-426E-A798-7531BD0B618E}"/>
              </a:ext>
            </a:extLst>
          </p:cNvPr>
          <p:cNvSpPr>
            <a:spLocks noGrp="1"/>
          </p:cNvSpPr>
          <p:nvPr>
            <p:ph type="dt" sz="half" idx="10"/>
          </p:nvPr>
        </p:nvSpPr>
        <p:spPr/>
        <p:txBody>
          <a:bodyPr/>
          <a:lstStyle/>
          <a:p>
            <a:fld id="{5670467A-DE06-4B7D-BE5A-3C66B3B60010}" type="datetimeFigureOut">
              <a:rPr lang="en-US" smtClean="0"/>
              <a:t>9/25/2021</a:t>
            </a:fld>
            <a:endParaRPr lang="en-US"/>
          </a:p>
        </p:txBody>
      </p:sp>
      <p:sp>
        <p:nvSpPr>
          <p:cNvPr id="5" name="Footer Placeholder 4">
            <a:extLst>
              <a:ext uri="{FF2B5EF4-FFF2-40B4-BE49-F238E27FC236}">
                <a16:creationId xmlns:a16="http://schemas.microsoft.com/office/drawing/2014/main" id="{ACE7AFA0-D4A2-4020-9AD1-99C40CA0C3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E0D8F4-367D-406A-B171-04E7D9212F42}"/>
              </a:ext>
            </a:extLst>
          </p:cNvPr>
          <p:cNvSpPr>
            <a:spLocks noGrp="1"/>
          </p:cNvSpPr>
          <p:nvPr>
            <p:ph type="sldNum" sz="quarter" idx="12"/>
          </p:nvPr>
        </p:nvSpPr>
        <p:spPr/>
        <p:txBody>
          <a:bodyPr/>
          <a:lstStyle/>
          <a:p>
            <a:fld id="{ADF38776-C108-4260-8418-24B98EC88D59}" type="slidenum">
              <a:rPr lang="en-US" smtClean="0"/>
              <a:t>‹#›</a:t>
            </a:fld>
            <a:endParaRPr lang="en-US"/>
          </a:p>
        </p:txBody>
      </p:sp>
    </p:spTree>
    <p:extLst>
      <p:ext uri="{BB962C8B-B14F-4D97-AF65-F5344CB8AC3E}">
        <p14:creationId xmlns:p14="http://schemas.microsoft.com/office/powerpoint/2010/main" val="422926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27BD34-26F5-4726-80AA-21B4B5A8E83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9C0C3E2-2F1B-40AF-B365-881C3BDEB32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9FAC92-3038-4029-8FEF-28AD510641E7}"/>
              </a:ext>
            </a:extLst>
          </p:cNvPr>
          <p:cNvSpPr>
            <a:spLocks noGrp="1"/>
          </p:cNvSpPr>
          <p:nvPr>
            <p:ph type="dt" sz="half" idx="10"/>
          </p:nvPr>
        </p:nvSpPr>
        <p:spPr/>
        <p:txBody>
          <a:bodyPr/>
          <a:lstStyle/>
          <a:p>
            <a:fld id="{5670467A-DE06-4B7D-BE5A-3C66B3B60010}" type="datetimeFigureOut">
              <a:rPr lang="en-US" smtClean="0"/>
              <a:t>9/25/2021</a:t>
            </a:fld>
            <a:endParaRPr lang="en-US"/>
          </a:p>
        </p:txBody>
      </p:sp>
      <p:sp>
        <p:nvSpPr>
          <p:cNvPr id="5" name="Footer Placeholder 4">
            <a:extLst>
              <a:ext uri="{FF2B5EF4-FFF2-40B4-BE49-F238E27FC236}">
                <a16:creationId xmlns:a16="http://schemas.microsoft.com/office/drawing/2014/main" id="{7190A02E-D60B-448F-8C08-8E85C6D6FB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394B8F-93D4-46EF-826B-981C814B70E9}"/>
              </a:ext>
            </a:extLst>
          </p:cNvPr>
          <p:cNvSpPr>
            <a:spLocks noGrp="1"/>
          </p:cNvSpPr>
          <p:nvPr>
            <p:ph type="sldNum" sz="quarter" idx="12"/>
          </p:nvPr>
        </p:nvSpPr>
        <p:spPr/>
        <p:txBody>
          <a:bodyPr/>
          <a:lstStyle/>
          <a:p>
            <a:fld id="{ADF38776-C108-4260-8418-24B98EC88D59}" type="slidenum">
              <a:rPr lang="en-US" smtClean="0"/>
              <a:t>‹#›</a:t>
            </a:fld>
            <a:endParaRPr lang="en-US"/>
          </a:p>
        </p:txBody>
      </p:sp>
    </p:spTree>
    <p:extLst>
      <p:ext uri="{BB962C8B-B14F-4D97-AF65-F5344CB8AC3E}">
        <p14:creationId xmlns:p14="http://schemas.microsoft.com/office/powerpoint/2010/main" val="2091721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C3DEC-CB09-4DE4-8501-FE3D13E9C9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A3359D-2207-47F2-BE87-D0114A02E2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AFC1E9-4C9E-402B-9809-BEA27BB374FE}"/>
              </a:ext>
            </a:extLst>
          </p:cNvPr>
          <p:cNvSpPr>
            <a:spLocks noGrp="1"/>
          </p:cNvSpPr>
          <p:nvPr>
            <p:ph type="dt" sz="half" idx="10"/>
          </p:nvPr>
        </p:nvSpPr>
        <p:spPr/>
        <p:txBody>
          <a:bodyPr/>
          <a:lstStyle/>
          <a:p>
            <a:fld id="{5670467A-DE06-4B7D-BE5A-3C66B3B60010}" type="datetimeFigureOut">
              <a:rPr lang="en-US" smtClean="0"/>
              <a:t>9/25/2021</a:t>
            </a:fld>
            <a:endParaRPr lang="en-US"/>
          </a:p>
        </p:txBody>
      </p:sp>
      <p:sp>
        <p:nvSpPr>
          <p:cNvPr id="5" name="Footer Placeholder 4">
            <a:extLst>
              <a:ext uri="{FF2B5EF4-FFF2-40B4-BE49-F238E27FC236}">
                <a16:creationId xmlns:a16="http://schemas.microsoft.com/office/drawing/2014/main" id="{B1961372-554C-4162-9DC0-93C1B83687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B66734-ACE7-4D5C-9C0C-D04B830D3FBC}"/>
              </a:ext>
            </a:extLst>
          </p:cNvPr>
          <p:cNvSpPr>
            <a:spLocks noGrp="1"/>
          </p:cNvSpPr>
          <p:nvPr>
            <p:ph type="sldNum" sz="quarter" idx="12"/>
          </p:nvPr>
        </p:nvSpPr>
        <p:spPr/>
        <p:txBody>
          <a:bodyPr/>
          <a:lstStyle/>
          <a:p>
            <a:fld id="{ADF38776-C108-4260-8418-24B98EC88D59}" type="slidenum">
              <a:rPr lang="en-US" smtClean="0"/>
              <a:t>‹#›</a:t>
            </a:fld>
            <a:endParaRPr lang="en-US"/>
          </a:p>
        </p:txBody>
      </p:sp>
    </p:spTree>
    <p:extLst>
      <p:ext uri="{BB962C8B-B14F-4D97-AF65-F5344CB8AC3E}">
        <p14:creationId xmlns:p14="http://schemas.microsoft.com/office/powerpoint/2010/main" val="3162270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9D906-107A-40F5-AC8D-C3925CCEB1B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992C7EC-B031-48CC-8935-274F3B9510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524E97-4250-41A6-8AE4-BE8396C3C05A}"/>
              </a:ext>
            </a:extLst>
          </p:cNvPr>
          <p:cNvSpPr>
            <a:spLocks noGrp="1"/>
          </p:cNvSpPr>
          <p:nvPr>
            <p:ph type="dt" sz="half" idx="10"/>
          </p:nvPr>
        </p:nvSpPr>
        <p:spPr/>
        <p:txBody>
          <a:bodyPr/>
          <a:lstStyle/>
          <a:p>
            <a:fld id="{5670467A-DE06-4B7D-BE5A-3C66B3B60010}" type="datetimeFigureOut">
              <a:rPr lang="en-US" smtClean="0"/>
              <a:t>9/25/2021</a:t>
            </a:fld>
            <a:endParaRPr lang="en-US"/>
          </a:p>
        </p:txBody>
      </p:sp>
      <p:sp>
        <p:nvSpPr>
          <p:cNvPr id="5" name="Footer Placeholder 4">
            <a:extLst>
              <a:ext uri="{FF2B5EF4-FFF2-40B4-BE49-F238E27FC236}">
                <a16:creationId xmlns:a16="http://schemas.microsoft.com/office/drawing/2014/main" id="{7B10DCC4-7605-4314-92B5-416B1F98F6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1B55EB-DAAA-4ACD-B580-23FBD7504C87}"/>
              </a:ext>
            </a:extLst>
          </p:cNvPr>
          <p:cNvSpPr>
            <a:spLocks noGrp="1"/>
          </p:cNvSpPr>
          <p:nvPr>
            <p:ph type="sldNum" sz="quarter" idx="12"/>
          </p:nvPr>
        </p:nvSpPr>
        <p:spPr/>
        <p:txBody>
          <a:bodyPr/>
          <a:lstStyle/>
          <a:p>
            <a:fld id="{ADF38776-C108-4260-8418-24B98EC88D59}" type="slidenum">
              <a:rPr lang="en-US" smtClean="0"/>
              <a:t>‹#›</a:t>
            </a:fld>
            <a:endParaRPr lang="en-US"/>
          </a:p>
        </p:txBody>
      </p:sp>
    </p:spTree>
    <p:extLst>
      <p:ext uri="{BB962C8B-B14F-4D97-AF65-F5344CB8AC3E}">
        <p14:creationId xmlns:p14="http://schemas.microsoft.com/office/powerpoint/2010/main" val="31930537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79426-BC58-443C-8EDD-48AD237842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A433B4-089A-4753-A6E0-64037D8388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F0ED2B-DB41-4DFE-B232-C7359A5A11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7CABCA-B65C-4699-8092-E1EADEC8E753}"/>
              </a:ext>
            </a:extLst>
          </p:cNvPr>
          <p:cNvSpPr>
            <a:spLocks noGrp="1"/>
          </p:cNvSpPr>
          <p:nvPr>
            <p:ph type="dt" sz="half" idx="10"/>
          </p:nvPr>
        </p:nvSpPr>
        <p:spPr/>
        <p:txBody>
          <a:bodyPr/>
          <a:lstStyle/>
          <a:p>
            <a:fld id="{5670467A-DE06-4B7D-BE5A-3C66B3B60010}" type="datetimeFigureOut">
              <a:rPr lang="en-US" smtClean="0"/>
              <a:t>9/25/2021</a:t>
            </a:fld>
            <a:endParaRPr lang="en-US"/>
          </a:p>
        </p:txBody>
      </p:sp>
      <p:sp>
        <p:nvSpPr>
          <p:cNvPr id="6" name="Footer Placeholder 5">
            <a:extLst>
              <a:ext uri="{FF2B5EF4-FFF2-40B4-BE49-F238E27FC236}">
                <a16:creationId xmlns:a16="http://schemas.microsoft.com/office/drawing/2014/main" id="{10B0FABF-1CC0-4BFA-8A8E-B9B56A7B33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A194B2-3511-496B-8C7F-D67C1265CC42}"/>
              </a:ext>
            </a:extLst>
          </p:cNvPr>
          <p:cNvSpPr>
            <a:spLocks noGrp="1"/>
          </p:cNvSpPr>
          <p:nvPr>
            <p:ph type="sldNum" sz="quarter" idx="12"/>
          </p:nvPr>
        </p:nvSpPr>
        <p:spPr/>
        <p:txBody>
          <a:bodyPr/>
          <a:lstStyle/>
          <a:p>
            <a:fld id="{ADF38776-C108-4260-8418-24B98EC88D59}" type="slidenum">
              <a:rPr lang="en-US" smtClean="0"/>
              <a:t>‹#›</a:t>
            </a:fld>
            <a:endParaRPr lang="en-US"/>
          </a:p>
        </p:txBody>
      </p:sp>
    </p:spTree>
    <p:extLst>
      <p:ext uri="{BB962C8B-B14F-4D97-AF65-F5344CB8AC3E}">
        <p14:creationId xmlns:p14="http://schemas.microsoft.com/office/powerpoint/2010/main" val="709136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B1434-B9A5-4701-85C6-0E8BE3305A2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DDE4A81-2D2E-45EF-B0F3-BF14AFAB14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5D9633-702B-4536-9786-68F9431507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23763AE-F5B1-4CFF-8129-5CC93E180C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67B41C-8832-4BAA-B422-0EB38EB0F62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543FECC-89F8-4FBF-A44A-6180ED70C2E6}"/>
              </a:ext>
            </a:extLst>
          </p:cNvPr>
          <p:cNvSpPr>
            <a:spLocks noGrp="1"/>
          </p:cNvSpPr>
          <p:nvPr>
            <p:ph type="dt" sz="half" idx="10"/>
          </p:nvPr>
        </p:nvSpPr>
        <p:spPr/>
        <p:txBody>
          <a:bodyPr/>
          <a:lstStyle/>
          <a:p>
            <a:fld id="{5670467A-DE06-4B7D-BE5A-3C66B3B60010}" type="datetimeFigureOut">
              <a:rPr lang="en-US" smtClean="0"/>
              <a:t>9/25/2021</a:t>
            </a:fld>
            <a:endParaRPr lang="en-US"/>
          </a:p>
        </p:txBody>
      </p:sp>
      <p:sp>
        <p:nvSpPr>
          <p:cNvPr id="8" name="Footer Placeholder 7">
            <a:extLst>
              <a:ext uri="{FF2B5EF4-FFF2-40B4-BE49-F238E27FC236}">
                <a16:creationId xmlns:a16="http://schemas.microsoft.com/office/drawing/2014/main" id="{F5060DD9-2B27-4262-8AF3-512B9EFEBD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16A2F4D-3013-4047-9333-4A0E64869037}"/>
              </a:ext>
            </a:extLst>
          </p:cNvPr>
          <p:cNvSpPr>
            <a:spLocks noGrp="1"/>
          </p:cNvSpPr>
          <p:nvPr>
            <p:ph type="sldNum" sz="quarter" idx="12"/>
          </p:nvPr>
        </p:nvSpPr>
        <p:spPr/>
        <p:txBody>
          <a:bodyPr/>
          <a:lstStyle/>
          <a:p>
            <a:fld id="{ADF38776-C108-4260-8418-24B98EC88D59}" type="slidenum">
              <a:rPr lang="en-US" smtClean="0"/>
              <a:t>‹#›</a:t>
            </a:fld>
            <a:endParaRPr lang="en-US"/>
          </a:p>
        </p:txBody>
      </p:sp>
    </p:spTree>
    <p:extLst>
      <p:ext uri="{BB962C8B-B14F-4D97-AF65-F5344CB8AC3E}">
        <p14:creationId xmlns:p14="http://schemas.microsoft.com/office/powerpoint/2010/main" val="3034967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57109-FC00-4145-A9E2-5650F94D8B4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E71F100-C92F-47DA-9C49-810DC8FF3E0E}"/>
              </a:ext>
            </a:extLst>
          </p:cNvPr>
          <p:cNvSpPr>
            <a:spLocks noGrp="1"/>
          </p:cNvSpPr>
          <p:nvPr>
            <p:ph type="dt" sz="half" idx="10"/>
          </p:nvPr>
        </p:nvSpPr>
        <p:spPr/>
        <p:txBody>
          <a:bodyPr/>
          <a:lstStyle/>
          <a:p>
            <a:fld id="{5670467A-DE06-4B7D-BE5A-3C66B3B60010}" type="datetimeFigureOut">
              <a:rPr lang="en-US" smtClean="0"/>
              <a:t>9/25/2021</a:t>
            </a:fld>
            <a:endParaRPr lang="en-US"/>
          </a:p>
        </p:txBody>
      </p:sp>
      <p:sp>
        <p:nvSpPr>
          <p:cNvPr id="4" name="Footer Placeholder 3">
            <a:extLst>
              <a:ext uri="{FF2B5EF4-FFF2-40B4-BE49-F238E27FC236}">
                <a16:creationId xmlns:a16="http://schemas.microsoft.com/office/drawing/2014/main" id="{29177A55-C263-465C-B913-120A75AFEE5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7023EF4-6AA9-490C-9186-7F422D999777}"/>
              </a:ext>
            </a:extLst>
          </p:cNvPr>
          <p:cNvSpPr>
            <a:spLocks noGrp="1"/>
          </p:cNvSpPr>
          <p:nvPr>
            <p:ph type="sldNum" sz="quarter" idx="12"/>
          </p:nvPr>
        </p:nvSpPr>
        <p:spPr/>
        <p:txBody>
          <a:bodyPr/>
          <a:lstStyle/>
          <a:p>
            <a:fld id="{ADF38776-C108-4260-8418-24B98EC88D59}" type="slidenum">
              <a:rPr lang="en-US" smtClean="0"/>
              <a:t>‹#›</a:t>
            </a:fld>
            <a:endParaRPr lang="en-US"/>
          </a:p>
        </p:txBody>
      </p:sp>
    </p:spTree>
    <p:extLst>
      <p:ext uri="{BB962C8B-B14F-4D97-AF65-F5344CB8AC3E}">
        <p14:creationId xmlns:p14="http://schemas.microsoft.com/office/powerpoint/2010/main" val="956486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566EC9-7DE4-4CBF-BDD9-B569C28EFBFF}"/>
              </a:ext>
            </a:extLst>
          </p:cNvPr>
          <p:cNvSpPr>
            <a:spLocks noGrp="1"/>
          </p:cNvSpPr>
          <p:nvPr>
            <p:ph type="dt" sz="half" idx="10"/>
          </p:nvPr>
        </p:nvSpPr>
        <p:spPr/>
        <p:txBody>
          <a:bodyPr/>
          <a:lstStyle/>
          <a:p>
            <a:fld id="{5670467A-DE06-4B7D-BE5A-3C66B3B60010}" type="datetimeFigureOut">
              <a:rPr lang="en-US" smtClean="0"/>
              <a:t>9/25/2021</a:t>
            </a:fld>
            <a:endParaRPr lang="en-US"/>
          </a:p>
        </p:txBody>
      </p:sp>
      <p:sp>
        <p:nvSpPr>
          <p:cNvPr id="3" name="Footer Placeholder 2">
            <a:extLst>
              <a:ext uri="{FF2B5EF4-FFF2-40B4-BE49-F238E27FC236}">
                <a16:creationId xmlns:a16="http://schemas.microsoft.com/office/drawing/2014/main" id="{E2F18617-66EA-44BA-B230-B42918626C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FCE11F-C2F9-474E-933B-7DC4C37CC8A3}"/>
              </a:ext>
            </a:extLst>
          </p:cNvPr>
          <p:cNvSpPr>
            <a:spLocks noGrp="1"/>
          </p:cNvSpPr>
          <p:nvPr>
            <p:ph type="sldNum" sz="quarter" idx="12"/>
          </p:nvPr>
        </p:nvSpPr>
        <p:spPr/>
        <p:txBody>
          <a:bodyPr/>
          <a:lstStyle/>
          <a:p>
            <a:fld id="{ADF38776-C108-4260-8418-24B98EC88D59}" type="slidenum">
              <a:rPr lang="en-US" smtClean="0"/>
              <a:t>‹#›</a:t>
            </a:fld>
            <a:endParaRPr lang="en-US"/>
          </a:p>
        </p:txBody>
      </p:sp>
    </p:spTree>
    <p:extLst>
      <p:ext uri="{BB962C8B-B14F-4D97-AF65-F5344CB8AC3E}">
        <p14:creationId xmlns:p14="http://schemas.microsoft.com/office/powerpoint/2010/main" val="3503657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336F3-2724-401A-A000-8A2FB88F76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BA1715-B124-4E5A-99A0-084D2B26F6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1155E5-0119-4889-88BC-6528653C0D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C62B9A-7CF2-413F-B9F7-0606E0E36BD4}"/>
              </a:ext>
            </a:extLst>
          </p:cNvPr>
          <p:cNvSpPr>
            <a:spLocks noGrp="1"/>
          </p:cNvSpPr>
          <p:nvPr>
            <p:ph type="dt" sz="half" idx="10"/>
          </p:nvPr>
        </p:nvSpPr>
        <p:spPr/>
        <p:txBody>
          <a:bodyPr/>
          <a:lstStyle/>
          <a:p>
            <a:fld id="{5670467A-DE06-4B7D-BE5A-3C66B3B60010}" type="datetimeFigureOut">
              <a:rPr lang="en-US" smtClean="0"/>
              <a:t>9/25/2021</a:t>
            </a:fld>
            <a:endParaRPr lang="en-US"/>
          </a:p>
        </p:txBody>
      </p:sp>
      <p:sp>
        <p:nvSpPr>
          <p:cNvPr id="6" name="Footer Placeholder 5">
            <a:extLst>
              <a:ext uri="{FF2B5EF4-FFF2-40B4-BE49-F238E27FC236}">
                <a16:creationId xmlns:a16="http://schemas.microsoft.com/office/drawing/2014/main" id="{72B09B78-2405-4A83-9937-1308C770FD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A6B59A-A404-426A-983A-3EB28DA2664D}"/>
              </a:ext>
            </a:extLst>
          </p:cNvPr>
          <p:cNvSpPr>
            <a:spLocks noGrp="1"/>
          </p:cNvSpPr>
          <p:nvPr>
            <p:ph type="sldNum" sz="quarter" idx="12"/>
          </p:nvPr>
        </p:nvSpPr>
        <p:spPr/>
        <p:txBody>
          <a:bodyPr/>
          <a:lstStyle/>
          <a:p>
            <a:fld id="{ADF38776-C108-4260-8418-24B98EC88D59}" type="slidenum">
              <a:rPr lang="en-US" smtClean="0"/>
              <a:t>‹#›</a:t>
            </a:fld>
            <a:endParaRPr lang="en-US"/>
          </a:p>
        </p:txBody>
      </p:sp>
    </p:spTree>
    <p:extLst>
      <p:ext uri="{BB962C8B-B14F-4D97-AF65-F5344CB8AC3E}">
        <p14:creationId xmlns:p14="http://schemas.microsoft.com/office/powerpoint/2010/main" val="33601495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29BBD-F604-4EC2-BFFD-7B60870C70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D9C720-5DB8-4021-9E15-EA255214F6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11BC52-604B-4F71-AAEB-1D42F4A28D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608A1F-1FD9-4EEB-8A5C-63F0218653AE}"/>
              </a:ext>
            </a:extLst>
          </p:cNvPr>
          <p:cNvSpPr>
            <a:spLocks noGrp="1"/>
          </p:cNvSpPr>
          <p:nvPr>
            <p:ph type="dt" sz="half" idx="10"/>
          </p:nvPr>
        </p:nvSpPr>
        <p:spPr/>
        <p:txBody>
          <a:bodyPr/>
          <a:lstStyle/>
          <a:p>
            <a:fld id="{5670467A-DE06-4B7D-BE5A-3C66B3B60010}" type="datetimeFigureOut">
              <a:rPr lang="en-US" smtClean="0"/>
              <a:t>9/25/2021</a:t>
            </a:fld>
            <a:endParaRPr lang="en-US"/>
          </a:p>
        </p:txBody>
      </p:sp>
      <p:sp>
        <p:nvSpPr>
          <p:cNvPr id="6" name="Footer Placeholder 5">
            <a:extLst>
              <a:ext uri="{FF2B5EF4-FFF2-40B4-BE49-F238E27FC236}">
                <a16:creationId xmlns:a16="http://schemas.microsoft.com/office/drawing/2014/main" id="{72B7ACFF-0980-499A-96B8-325BD689FE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E4E8B9-CDCB-447F-8AAF-0C58A29009CD}"/>
              </a:ext>
            </a:extLst>
          </p:cNvPr>
          <p:cNvSpPr>
            <a:spLocks noGrp="1"/>
          </p:cNvSpPr>
          <p:nvPr>
            <p:ph type="sldNum" sz="quarter" idx="12"/>
          </p:nvPr>
        </p:nvSpPr>
        <p:spPr/>
        <p:txBody>
          <a:bodyPr/>
          <a:lstStyle/>
          <a:p>
            <a:fld id="{ADF38776-C108-4260-8418-24B98EC88D59}" type="slidenum">
              <a:rPr lang="en-US" smtClean="0"/>
              <a:t>‹#›</a:t>
            </a:fld>
            <a:endParaRPr lang="en-US"/>
          </a:p>
        </p:txBody>
      </p:sp>
    </p:spTree>
    <p:extLst>
      <p:ext uri="{BB962C8B-B14F-4D97-AF65-F5344CB8AC3E}">
        <p14:creationId xmlns:p14="http://schemas.microsoft.com/office/powerpoint/2010/main" val="3453395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7013CA-37AD-4FE9-B68D-E25EC9A2C0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EB32103-1AA2-425F-B2CA-3EA884345B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862EC9-CEB8-4F00-8F73-CB4B7A09CF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70467A-DE06-4B7D-BE5A-3C66B3B60010}" type="datetimeFigureOut">
              <a:rPr lang="en-US" smtClean="0"/>
              <a:t>9/25/2021</a:t>
            </a:fld>
            <a:endParaRPr lang="en-US"/>
          </a:p>
        </p:txBody>
      </p:sp>
      <p:sp>
        <p:nvSpPr>
          <p:cNvPr id="5" name="Footer Placeholder 4">
            <a:extLst>
              <a:ext uri="{FF2B5EF4-FFF2-40B4-BE49-F238E27FC236}">
                <a16:creationId xmlns:a16="http://schemas.microsoft.com/office/drawing/2014/main" id="{1732B08B-28C2-45F8-93F0-3F59F8537B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AABCC0D-2890-413A-8812-1DAD86057E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F38776-C108-4260-8418-24B98EC88D59}" type="slidenum">
              <a:rPr lang="en-US" smtClean="0"/>
              <a:t>‹#›</a:t>
            </a:fld>
            <a:endParaRPr lang="en-US"/>
          </a:p>
        </p:txBody>
      </p:sp>
    </p:spTree>
    <p:extLst>
      <p:ext uri="{BB962C8B-B14F-4D97-AF65-F5344CB8AC3E}">
        <p14:creationId xmlns:p14="http://schemas.microsoft.com/office/powerpoint/2010/main" val="12705694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18F66-6445-4054-9FE8-1E1AE5526097}"/>
              </a:ext>
            </a:extLst>
          </p:cNvPr>
          <p:cNvSpPr>
            <a:spLocks noGrp="1"/>
          </p:cNvSpPr>
          <p:nvPr>
            <p:ph type="ctrTitle"/>
          </p:nvPr>
        </p:nvSpPr>
        <p:spPr/>
        <p:txBody>
          <a:bodyPr/>
          <a:lstStyle/>
          <a:p>
            <a:r>
              <a:rPr lang="en-US" dirty="0"/>
              <a:t>Guide to repack &amp; use Abbott </a:t>
            </a:r>
            <a:r>
              <a:rPr lang="en-US" dirty="0" err="1"/>
              <a:t>Panbio</a:t>
            </a:r>
            <a:r>
              <a:rPr lang="en-US" dirty="0"/>
              <a:t> ART test kits</a:t>
            </a:r>
          </a:p>
        </p:txBody>
      </p:sp>
    </p:spTree>
    <p:extLst>
      <p:ext uri="{BB962C8B-B14F-4D97-AF65-F5344CB8AC3E}">
        <p14:creationId xmlns:p14="http://schemas.microsoft.com/office/powerpoint/2010/main" val="2123029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A43893C-210C-471C-8210-7F9A33EBC3E5}"/>
              </a:ext>
            </a:extLst>
          </p:cNvPr>
          <p:cNvSpPr>
            <a:spLocks noGrp="1"/>
          </p:cNvSpPr>
          <p:nvPr>
            <p:ph type="sldNum" sz="quarter" idx="12"/>
          </p:nvPr>
        </p:nvSpPr>
        <p:spPr/>
        <p:txBody>
          <a:bodyPr/>
          <a:lstStyle/>
          <a:p>
            <a:fld id="{462325EA-6EEF-41DC-94DF-07F1CB2ABC27}" type="slidenum">
              <a:rPr lang="en-SG" smtClean="0"/>
              <a:t>2</a:t>
            </a:fld>
            <a:endParaRPr lang="en-SG"/>
          </a:p>
        </p:txBody>
      </p:sp>
      <p:sp>
        <p:nvSpPr>
          <p:cNvPr id="3" name="Content Placeholder 2">
            <a:extLst>
              <a:ext uri="{FF2B5EF4-FFF2-40B4-BE49-F238E27FC236}">
                <a16:creationId xmlns:a16="http://schemas.microsoft.com/office/drawing/2014/main" id="{570877A1-97EA-4595-80F0-A63C100B2F6E}"/>
              </a:ext>
            </a:extLst>
          </p:cNvPr>
          <p:cNvSpPr>
            <a:spLocks noGrp="1"/>
          </p:cNvSpPr>
          <p:nvPr>
            <p:ph idx="1"/>
          </p:nvPr>
        </p:nvSpPr>
        <p:spPr>
          <a:xfrm>
            <a:off x="7409498" y="1052736"/>
            <a:ext cx="4602289" cy="3312368"/>
          </a:xfrm>
        </p:spPr>
        <p:txBody>
          <a:bodyPr>
            <a:normAutofit lnSpcReduction="10000"/>
          </a:bodyPr>
          <a:lstStyle/>
          <a:p>
            <a:pPr marL="0" indent="0">
              <a:buNone/>
            </a:pPr>
            <a:r>
              <a:rPr lang="en-US" sz="2800" dirty="0">
                <a:solidFill>
                  <a:srgbClr val="000000"/>
                </a:solidFill>
              </a:rPr>
              <a:t>Each box contains 25 test cartridges, 25 extraction tubes, 25 Sterile swab sticks and 1 Buffer Bottle</a:t>
            </a:r>
          </a:p>
          <a:p>
            <a:pPr marL="0" indent="0">
              <a:buNone/>
            </a:pPr>
            <a:endParaRPr lang="en-US" sz="2800" dirty="0">
              <a:solidFill>
                <a:srgbClr val="000000"/>
              </a:solidFill>
            </a:endParaRPr>
          </a:p>
          <a:p>
            <a:pPr marL="0" indent="0">
              <a:buNone/>
            </a:pPr>
            <a:r>
              <a:rPr lang="en-US" sz="2800" dirty="0">
                <a:solidFill>
                  <a:srgbClr val="000000"/>
                </a:solidFill>
              </a:rPr>
              <a:t>Extraction Tube must be filled with the solution from Buffer bottle</a:t>
            </a:r>
          </a:p>
        </p:txBody>
      </p:sp>
      <p:pic>
        <p:nvPicPr>
          <p:cNvPr id="6" name="Picture 5">
            <a:extLst>
              <a:ext uri="{FF2B5EF4-FFF2-40B4-BE49-F238E27FC236}">
                <a16:creationId xmlns:a16="http://schemas.microsoft.com/office/drawing/2014/main" id="{5349EB6F-FE4B-4274-9E17-F24902A512EA}"/>
              </a:ext>
            </a:extLst>
          </p:cNvPr>
          <p:cNvPicPr>
            <a:picLocks noChangeAspect="1"/>
          </p:cNvPicPr>
          <p:nvPr/>
        </p:nvPicPr>
        <p:blipFill>
          <a:blip r:embed="rId2"/>
          <a:stretch>
            <a:fillRect/>
          </a:stretch>
        </p:blipFill>
        <p:spPr>
          <a:xfrm>
            <a:off x="197567" y="1052736"/>
            <a:ext cx="7095716" cy="5184576"/>
          </a:xfrm>
          <a:prstGeom prst="rect">
            <a:avLst/>
          </a:prstGeom>
        </p:spPr>
      </p:pic>
      <p:sp>
        <p:nvSpPr>
          <p:cNvPr id="7" name="Title 1">
            <a:extLst>
              <a:ext uri="{FF2B5EF4-FFF2-40B4-BE49-F238E27FC236}">
                <a16:creationId xmlns:a16="http://schemas.microsoft.com/office/drawing/2014/main" id="{5D160BFF-AC7F-4E1C-96E1-F0564DAF6F5A}"/>
              </a:ext>
            </a:extLst>
          </p:cNvPr>
          <p:cNvSpPr txBox="1">
            <a:spLocks/>
          </p:cNvSpPr>
          <p:nvPr/>
        </p:nvSpPr>
        <p:spPr>
          <a:xfrm>
            <a:off x="0" y="-1"/>
            <a:ext cx="12192000" cy="764705"/>
          </a:xfrm>
          <a:prstGeom prst="rect">
            <a:avLst/>
          </a:prstGeom>
          <a:solidFill>
            <a:schemeClr val="bg1">
              <a:lumMod val="95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900" b="1" dirty="0">
                <a:solidFill>
                  <a:srgbClr val="000000"/>
                </a:solidFill>
                <a:latin typeface="+mn-lt"/>
              </a:rPr>
              <a:t>Box Contents</a:t>
            </a:r>
            <a:endParaRPr lang="en-SG" sz="2400" b="1" strike="sngStrike" dirty="0">
              <a:solidFill>
                <a:srgbClr val="000000"/>
              </a:solidFill>
              <a:latin typeface="+mn-lt"/>
            </a:endParaRPr>
          </a:p>
        </p:txBody>
      </p:sp>
    </p:spTree>
    <p:extLst>
      <p:ext uri="{BB962C8B-B14F-4D97-AF65-F5344CB8AC3E}">
        <p14:creationId xmlns:p14="http://schemas.microsoft.com/office/powerpoint/2010/main" val="2952574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90DE740-B7B7-40F0-986F-FCFDB3A6DE7D}"/>
              </a:ext>
            </a:extLst>
          </p:cNvPr>
          <p:cNvSpPr txBox="1"/>
          <p:nvPr/>
        </p:nvSpPr>
        <p:spPr>
          <a:xfrm>
            <a:off x="356954" y="836802"/>
            <a:ext cx="11382910" cy="2862322"/>
          </a:xfrm>
          <a:prstGeom prst="rect">
            <a:avLst/>
          </a:prstGeom>
          <a:noFill/>
          <a:ln>
            <a:solidFill>
              <a:schemeClr val="tx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sng" strike="noStrike" kern="1200" cap="none" spc="0" normalizeH="0" baseline="0" noProof="0" dirty="0">
                <a:ln>
                  <a:noFill/>
                </a:ln>
                <a:solidFill>
                  <a:prstClr val="black"/>
                </a:solidFill>
                <a:effectLst/>
                <a:uLnTx/>
                <a:uFillTx/>
                <a:latin typeface="Calibri" panose="020F0502020204030204"/>
                <a:ea typeface="+mn-ea"/>
                <a:cs typeface="+mn-cs"/>
              </a:rPr>
              <a:t>Preparation</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Clean packing surface with alcohol wipe. </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US" dirty="0">
                <a:solidFill>
                  <a:prstClr val="black"/>
                </a:solidFill>
                <a:latin typeface="Calibri" panose="020F0502020204030204"/>
              </a:rPr>
              <a:t>Put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new box of kits on table surface.</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Disinfect hands.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lang="en-US" dirty="0">
                <a:solidFill>
                  <a:prstClr val="black"/>
                </a:solidFill>
                <a:latin typeface="Calibri" panose="020F0502020204030204"/>
              </a:rPr>
              <a:t>Wear face shield, face mask, and gloves. </a:t>
            </a:r>
            <a:r>
              <a:rPr lang="en-US" b="1" dirty="0">
                <a:solidFill>
                  <a:prstClr val="black"/>
                </a:solidFill>
                <a:latin typeface="Calibri" panose="020F0502020204030204"/>
              </a:rPr>
              <a:t>Minimise talking from this point onwards.</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Maintain safe distance of 2m between packers.</a:t>
            </a:r>
          </a:p>
          <a:p>
            <a:pPr marR="0" lvl="0" algn="l" defTabSz="914400" rtl="0" eaLnBrk="1" fontAlgn="auto" latinLnBrk="0" hangingPunct="1">
              <a:lnSpc>
                <a:spcPct val="100000"/>
              </a:lnSpc>
              <a:spcBef>
                <a:spcPts val="0"/>
              </a:spcBef>
              <a:spcAft>
                <a:spcPts val="0"/>
              </a:spcAft>
              <a:buClrTx/>
              <a:buSzTx/>
              <a:tabLst/>
              <a:defRPr/>
            </a:pPr>
            <a:endParaRPr kumimoji="0" lang="en-US" sz="1800" b="1" i="0" u="sng" strike="noStrike" kern="1200" cap="none" spc="0" normalizeH="0" baseline="0" noProof="0" dirty="0">
              <a:ln>
                <a:noFill/>
              </a:ln>
              <a:solidFill>
                <a:prstClr val="black"/>
              </a:solidFill>
              <a:effectLst/>
              <a:uLnTx/>
              <a:uFillTx/>
              <a:latin typeface="Calibri" panose="020F0502020204030204"/>
              <a:ea typeface="+mn-ea"/>
              <a:cs typeface="+mn-cs"/>
            </a:endParaRPr>
          </a:p>
          <a:p>
            <a:pPr marR="0" lvl="0" algn="l" defTabSz="914400" rtl="0" eaLnBrk="1" fontAlgn="auto" latinLnBrk="0" hangingPunct="1">
              <a:lnSpc>
                <a:spcPct val="100000"/>
              </a:lnSpc>
              <a:spcBef>
                <a:spcPts val="0"/>
              </a:spcBef>
              <a:spcAft>
                <a:spcPts val="0"/>
              </a:spcAft>
              <a:buClrTx/>
              <a:buSzTx/>
              <a:tabLst/>
              <a:defRPr/>
            </a:pPr>
            <a:r>
              <a:rPr kumimoji="0" lang="en-US" sz="1800" b="1" i="0" u="sng" strike="noStrike" kern="1200" cap="none" spc="0" normalizeH="0" baseline="0" noProof="0" dirty="0">
                <a:ln>
                  <a:noFill/>
                </a:ln>
                <a:solidFill>
                  <a:prstClr val="black"/>
                </a:solidFill>
                <a:effectLst/>
                <a:uLnTx/>
                <a:uFillTx/>
                <a:latin typeface="Calibri" panose="020F0502020204030204"/>
                <a:ea typeface="+mn-ea"/>
                <a:cs typeface="+mn-cs"/>
              </a:rPr>
              <a:t>Packing</a:t>
            </a:r>
          </a:p>
          <a:p>
            <a:pPr marL="342900" lvl="0" indent="-342900" defTabSz="914400">
              <a:buFont typeface="+mj-lt"/>
              <a:buAutoNum type="arabicPeriod"/>
              <a:defRPr/>
            </a:pPr>
            <a:r>
              <a:rPr lang="en-US" dirty="0">
                <a:solidFill>
                  <a:prstClr val="black"/>
                </a:solidFill>
              </a:rPr>
              <a:t>Ensure each individual kit has </a:t>
            </a:r>
            <a:r>
              <a:rPr lang="en-US" b="1" dirty="0">
                <a:solidFill>
                  <a:prstClr val="black"/>
                </a:solidFill>
              </a:rPr>
              <a:t>1x Test Cartridge</a:t>
            </a:r>
            <a:r>
              <a:rPr lang="en-US" dirty="0">
                <a:solidFill>
                  <a:prstClr val="black"/>
                </a:solidFill>
              </a:rPr>
              <a:t>, </a:t>
            </a:r>
            <a:r>
              <a:rPr lang="en-US" b="1" dirty="0">
                <a:solidFill>
                  <a:prstClr val="black"/>
                </a:solidFill>
              </a:rPr>
              <a:t>1x Sterile Swab Stick and</a:t>
            </a:r>
            <a:r>
              <a:rPr lang="en-US" dirty="0">
                <a:solidFill>
                  <a:prstClr val="black"/>
                </a:solidFill>
              </a:rPr>
              <a:t> </a:t>
            </a:r>
            <a:r>
              <a:rPr lang="en-US" b="1" dirty="0">
                <a:solidFill>
                  <a:prstClr val="black"/>
                </a:solidFill>
              </a:rPr>
              <a:t>1x Extraction tube (pre-filled).</a:t>
            </a:r>
            <a:endParaRPr lang="en-US" dirty="0">
              <a:solidFill>
                <a:prstClr val="black"/>
              </a:solidFill>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When done with 1 box, disinfect hands with gloves on, using 70% alcohol hand rub.</a:t>
            </a:r>
          </a:p>
        </p:txBody>
      </p:sp>
      <p:sp>
        <p:nvSpPr>
          <p:cNvPr id="5" name="Slide Number Placeholder 4">
            <a:extLst>
              <a:ext uri="{FF2B5EF4-FFF2-40B4-BE49-F238E27FC236}">
                <a16:creationId xmlns:a16="http://schemas.microsoft.com/office/drawing/2014/main" id="{081F4F50-FD4A-4373-BE02-2A1444433CE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2325EA-6EEF-41DC-94DF-07F1CB2ABC27}" type="slidenum">
              <a:rPr kumimoji="0" lang="en-SG"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SG"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7BC4BBFD-96DD-4F44-8127-49CB452B942E}"/>
              </a:ext>
            </a:extLst>
          </p:cNvPr>
          <p:cNvSpPr txBox="1"/>
          <p:nvPr/>
        </p:nvSpPr>
        <p:spPr>
          <a:xfrm>
            <a:off x="279041" y="136525"/>
            <a:ext cx="11430001" cy="646331"/>
          </a:xfrm>
          <a:prstGeom prst="rect">
            <a:avLst/>
          </a:prstGeom>
          <a:noFill/>
        </p:spPr>
        <p:txBody>
          <a:bodyPr wrap="square" rtlCol="0">
            <a:spAutoFit/>
          </a:bodyPr>
          <a:lstStyle/>
          <a:p>
            <a:pPr lvl="0" defTabSz="914400">
              <a:lnSpc>
                <a:spcPct val="90000"/>
              </a:lnSpc>
              <a:spcBef>
                <a:spcPct val="0"/>
              </a:spcBef>
              <a:defRPr/>
            </a:pPr>
            <a:r>
              <a:rPr lang="en-US" sz="4000" b="1" cap="all" spc="100" dirty="0">
                <a:solidFill>
                  <a:prstClr val="black">
                    <a:lumMod val="90000"/>
                    <a:lumOff val="10000"/>
                  </a:prstClr>
                </a:solidFill>
                <a:latin typeface="Calibri Light" panose="020F0302020204030204"/>
                <a:ea typeface="+mj-ea"/>
                <a:cs typeface="+mj-cs"/>
              </a:rPr>
              <a:t>Steps for repacking art kits (IF REQUIRED)</a:t>
            </a:r>
            <a:endParaRPr lang="en-SG" sz="2800" b="1" dirty="0">
              <a:solidFill>
                <a:prstClr val="black"/>
              </a:solidFill>
            </a:endParaRPr>
          </a:p>
        </p:txBody>
      </p:sp>
      <p:sp>
        <p:nvSpPr>
          <p:cNvPr id="13" name="TextBox 12">
            <a:extLst>
              <a:ext uri="{FF2B5EF4-FFF2-40B4-BE49-F238E27FC236}">
                <a16:creationId xmlns:a16="http://schemas.microsoft.com/office/drawing/2014/main" id="{2BE1CE0B-2738-4CEF-8822-936B8BE917C9}"/>
              </a:ext>
            </a:extLst>
          </p:cNvPr>
          <p:cNvSpPr txBox="1"/>
          <p:nvPr/>
        </p:nvSpPr>
        <p:spPr>
          <a:xfrm>
            <a:off x="316714" y="3798907"/>
            <a:ext cx="11558572" cy="2926442"/>
          </a:xfrm>
          <a:prstGeom prst="rect">
            <a:avLst/>
          </a:prstGeom>
          <a:solidFill>
            <a:schemeClr val="accent5">
              <a:lumMod val="20000"/>
              <a:lumOff val="80000"/>
            </a:schemeClr>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u="sng" dirty="0">
                <a:solidFill>
                  <a:srgbClr val="000000"/>
                </a:solidFill>
                <a:latin typeface="Calibri"/>
              </a:rPr>
              <a:t>Important to note </a:t>
            </a:r>
            <a:r>
              <a:rPr kumimoji="0" lang="en-US" b="1" i="0" u="sng" strike="noStrike" kern="1200" cap="none" spc="0" normalizeH="0" baseline="0" noProof="0" dirty="0">
                <a:ln>
                  <a:noFill/>
                </a:ln>
                <a:solidFill>
                  <a:srgbClr val="000000"/>
                </a:solidFill>
                <a:effectLst/>
                <a:uLnTx/>
                <a:uFillTx/>
                <a:latin typeface="Calibri"/>
                <a:ea typeface="+mn-ea"/>
                <a:cs typeface="+mn-cs"/>
              </a:rPr>
              <a:t>before r</a:t>
            </a:r>
            <a:r>
              <a:rPr lang="en-US" b="1" u="sng" dirty="0" err="1">
                <a:solidFill>
                  <a:srgbClr val="000000"/>
                </a:solidFill>
                <a:latin typeface="Calibri"/>
              </a:rPr>
              <a:t>epacking</a:t>
            </a:r>
            <a:r>
              <a:rPr lang="en-US" b="1" u="sng" dirty="0">
                <a:solidFill>
                  <a:srgbClr val="000000"/>
                </a:solidFill>
                <a:latin typeface="Calibri"/>
              </a:rPr>
              <a:t>:</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SG" b="0" i="0" u="none" strike="noStrike" kern="1200" cap="none" spc="0" normalizeH="0" baseline="0" noProof="0" dirty="0">
                <a:ln>
                  <a:noFill/>
                </a:ln>
                <a:solidFill>
                  <a:srgbClr val="000000"/>
                </a:solidFill>
                <a:effectLst/>
                <a:uLnTx/>
                <a:uFillTx/>
                <a:latin typeface="Calibri"/>
                <a:ea typeface="+mn-ea"/>
                <a:cs typeface="+mn-cs"/>
              </a:rPr>
              <a:t>Care must be taken to prevent contamination of the extraction tube when filling the buffer fluid. </a:t>
            </a:r>
          </a:p>
          <a:p>
            <a:pPr marL="342900" marR="0" lvl="0" indent="-342900" algn="l" defTabSz="914400" rtl="0" eaLnBrk="1" fontAlgn="auto" latinLnBrk="0" hangingPunct="1">
              <a:lnSpc>
                <a:spcPct val="100000"/>
              </a:lnSpc>
              <a:spcBef>
                <a:spcPts val="0"/>
              </a:spcBef>
              <a:spcAft>
                <a:spcPts val="100"/>
              </a:spcAft>
              <a:buClrTx/>
              <a:buSzTx/>
              <a:buFont typeface="+mj-lt"/>
              <a:buAutoNum type="arabicPeriod"/>
              <a:tabLst/>
              <a:defRPr/>
            </a:pPr>
            <a:r>
              <a:rPr kumimoji="0" lang="en-SG" sz="1800" i="0" u="none" strike="noStrike" kern="1200" cap="none" spc="0" normalizeH="0" baseline="0" noProof="0" dirty="0">
                <a:ln>
                  <a:noFill/>
                </a:ln>
                <a:solidFill>
                  <a:srgbClr val="000000"/>
                </a:solidFill>
                <a:effectLst/>
                <a:uLnTx/>
                <a:uFillTx/>
                <a:latin typeface="Calibri"/>
                <a:ea typeface="+mn-ea"/>
                <a:cs typeface="+mn-cs"/>
              </a:rPr>
              <a:t>Always ensure all the kits are within the expiry periods</a:t>
            </a:r>
          </a:p>
          <a:p>
            <a:pPr marL="342900" marR="0" lvl="0" indent="-342900" algn="l" defTabSz="914400" rtl="0" eaLnBrk="1" fontAlgn="auto" latinLnBrk="0" hangingPunct="1">
              <a:lnSpc>
                <a:spcPct val="100000"/>
              </a:lnSpc>
              <a:spcBef>
                <a:spcPts val="0"/>
              </a:spcBef>
              <a:spcAft>
                <a:spcPts val="100"/>
              </a:spcAft>
              <a:buClrTx/>
              <a:buSzTx/>
              <a:buFont typeface="+mj-lt"/>
              <a:buAutoNum type="arabicPeriod"/>
              <a:tabLst/>
              <a:defRPr/>
            </a:pPr>
            <a:r>
              <a:rPr kumimoji="0" lang="en-SG" sz="1800" b="1" i="0" u="none" strike="noStrike" kern="1200" cap="none" spc="0" normalizeH="0" baseline="0" noProof="0" dirty="0">
                <a:ln>
                  <a:noFill/>
                </a:ln>
                <a:solidFill>
                  <a:schemeClr val="accent5">
                    <a:lumMod val="50000"/>
                  </a:schemeClr>
                </a:solidFill>
                <a:effectLst/>
                <a:uLnTx/>
                <a:uFillTx/>
                <a:latin typeface="Calibri"/>
                <a:ea typeface="+mn-ea"/>
                <a:cs typeface="+mn-cs"/>
              </a:rPr>
              <a:t>Ensure the amount of Buffer fluid in all the Extraction Tubes are exactly at the “Fill-Line”</a:t>
            </a:r>
          </a:p>
          <a:p>
            <a:pPr marL="342900" marR="0" lvl="0" indent="-342900" algn="l" defTabSz="914400" rtl="0" eaLnBrk="1" fontAlgn="auto" latinLnBrk="0" hangingPunct="1">
              <a:lnSpc>
                <a:spcPct val="100000"/>
              </a:lnSpc>
              <a:spcBef>
                <a:spcPts val="0"/>
              </a:spcBef>
              <a:spcAft>
                <a:spcPts val="100"/>
              </a:spcAft>
              <a:buClrTx/>
              <a:buSzTx/>
              <a:buFont typeface="+mj-lt"/>
              <a:buAutoNum type="arabicPeriod"/>
              <a:tabLst/>
              <a:defRPr/>
            </a:pPr>
            <a:r>
              <a:rPr kumimoji="0" lang="en-SG" sz="1800" b="1" i="0" u="none" strike="noStrike" kern="1200" cap="none" spc="0" normalizeH="0" baseline="0" noProof="0" dirty="0">
                <a:ln>
                  <a:noFill/>
                </a:ln>
                <a:solidFill>
                  <a:schemeClr val="accent5">
                    <a:lumMod val="50000"/>
                  </a:schemeClr>
                </a:solidFill>
                <a:effectLst/>
                <a:uLnTx/>
                <a:uFillTx/>
                <a:latin typeface="Calibri"/>
                <a:ea typeface="+mn-ea"/>
                <a:cs typeface="+mn-cs"/>
              </a:rPr>
              <a:t>The Buffer fluid once dispensed in the Extraction Tube must be used within 48 hours</a:t>
            </a:r>
          </a:p>
          <a:p>
            <a:pPr marL="342900" marR="0" lvl="0" indent="-342900" algn="l" defTabSz="914400" rtl="0" eaLnBrk="1" fontAlgn="auto" latinLnBrk="0" hangingPunct="1">
              <a:lnSpc>
                <a:spcPct val="100000"/>
              </a:lnSpc>
              <a:spcBef>
                <a:spcPts val="0"/>
              </a:spcBef>
              <a:spcAft>
                <a:spcPts val="100"/>
              </a:spcAft>
              <a:buClrTx/>
              <a:buSzTx/>
              <a:buFont typeface="+mj-lt"/>
              <a:buAutoNum type="arabicPeriod"/>
              <a:tabLst/>
              <a:defRPr/>
            </a:pPr>
            <a:r>
              <a:rPr kumimoji="0" lang="en-SG" sz="1800" b="1" i="0" u="none" strike="noStrike" kern="1200" cap="none" spc="0" normalizeH="0" baseline="0" noProof="0" dirty="0">
                <a:ln>
                  <a:noFill/>
                </a:ln>
                <a:solidFill>
                  <a:schemeClr val="accent5">
                    <a:lumMod val="50000"/>
                  </a:schemeClr>
                </a:solidFill>
                <a:effectLst/>
                <a:uLnTx/>
                <a:uFillTx/>
                <a:latin typeface="Calibri"/>
                <a:ea typeface="+mn-ea"/>
                <a:cs typeface="+mn-cs"/>
              </a:rPr>
              <a:t>The unused Extraction Tube with the Buffer fluid is recommended to be stored upright to avoid leakage, and between the temperature of 2 to 30 </a:t>
            </a:r>
            <a:r>
              <a:rPr kumimoji="0" lang="en-SG" sz="1800" b="1" i="0" u="none" strike="noStrike" kern="1200" cap="none" spc="0" normalizeH="0" baseline="0" noProof="0" dirty="0" err="1">
                <a:ln>
                  <a:noFill/>
                </a:ln>
                <a:solidFill>
                  <a:schemeClr val="accent5">
                    <a:lumMod val="50000"/>
                  </a:schemeClr>
                </a:solidFill>
                <a:effectLst/>
                <a:uLnTx/>
                <a:uFillTx/>
                <a:latin typeface="Calibri"/>
                <a:ea typeface="+mn-ea"/>
                <a:cs typeface="+mn-cs"/>
              </a:rPr>
              <a:t>deg</a:t>
            </a:r>
            <a:r>
              <a:rPr kumimoji="0" lang="en-SG" sz="1800" b="1" i="0" u="none" strike="noStrike" kern="1200" cap="none" spc="0" normalizeH="0" baseline="0" noProof="0" dirty="0">
                <a:ln>
                  <a:noFill/>
                </a:ln>
                <a:solidFill>
                  <a:schemeClr val="accent5">
                    <a:lumMod val="50000"/>
                  </a:schemeClr>
                </a:solidFill>
                <a:effectLst/>
                <a:uLnTx/>
                <a:uFillTx/>
                <a:latin typeface="Calibri"/>
                <a:ea typeface="+mn-ea"/>
                <a:cs typeface="+mn-cs"/>
              </a:rPr>
              <a:t> Celsius</a:t>
            </a:r>
          </a:p>
          <a:p>
            <a:pPr marL="342900" marR="0" lvl="0" indent="-342900" algn="l" defTabSz="914400" rtl="0" eaLnBrk="1" fontAlgn="auto" latinLnBrk="0" hangingPunct="1">
              <a:lnSpc>
                <a:spcPct val="100000"/>
              </a:lnSpc>
              <a:spcBef>
                <a:spcPts val="0"/>
              </a:spcBef>
              <a:spcAft>
                <a:spcPts val="100"/>
              </a:spcAft>
              <a:buClrTx/>
              <a:buSzTx/>
              <a:buFont typeface="+mj-lt"/>
              <a:buAutoNum type="arabicPeriod"/>
              <a:tabLst/>
              <a:defRPr/>
            </a:pPr>
            <a:r>
              <a:rPr kumimoji="0" lang="en-SG" sz="1800" i="0" u="none" strike="noStrike" kern="1200" cap="none" spc="0" normalizeH="0" baseline="0" noProof="0" dirty="0">
                <a:ln>
                  <a:noFill/>
                </a:ln>
                <a:solidFill>
                  <a:srgbClr val="000000"/>
                </a:solidFill>
                <a:effectLst/>
                <a:uLnTx/>
                <a:uFillTx/>
                <a:latin typeface="Calibri"/>
                <a:ea typeface="+mn-ea"/>
                <a:cs typeface="+mn-cs"/>
              </a:rPr>
              <a:t>The Extraction Tubes stored under refrigeration must be allowed to stabilise at normal room temperature before use. Abbott recommends to use the Extraction Tubes 30 minutes after it has been taken out from the refrigerator.</a:t>
            </a:r>
          </a:p>
          <a:p>
            <a:pPr marL="342900" marR="0" lvl="0" indent="-342900" algn="l" defTabSz="914400" rtl="0" eaLnBrk="1" fontAlgn="auto" latinLnBrk="0" hangingPunct="1">
              <a:lnSpc>
                <a:spcPct val="100000"/>
              </a:lnSpc>
              <a:spcBef>
                <a:spcPts val="0"/>
              </a:spcBef>
              <a:spcAft>
                <a:spcPts val="100"/>
              </a:spcAft>
              <a:buClrTx/>
              <a:buSzTx/>
              <a:buFont typeface="+mj-lt"/>
              <a:buAutoNum type="arabicPeriod"/>
              <a:tabLst/>
              <a:defRPr/>
            </a:pPr>
            <a:r>
              <a:rPr kumimoji="0" lang="en-SG" sz="1800" b="1" i="0" u="none" strike="noStrike" kern="1200" cap="none" spc="0" normalizeH="0" baseline="0" noProof="0" dirty="0">
                <a:ln>
                  <a:noFill/>
                </a:ln>
                <a:solidFill>
                  <a:schemeClr val="accent5">
                    <a:lumMod val="50000"/>
                  </a:schemeClr>
                </a:solidFill>
                <a:effectLst/>
                <a:uLnTx/>
                <a:uFillTx/>
                <a:latin typeface="Calibri"/>
                <a:ea typeface="+mn-ea"/>
                <a:cs typeface="+mn-cs"/>
              </a:rPr>
              <a:t>Do not mixed Buffer fluid from different batches into the same Extraction Tube</a:t>
            </a:r>
          </a:p>
        </p:txBody>
      </p:sp>
    </p:spTree>
    <p:extLst>
      <p:ext uri="{BB962C8B-B14F-4D97-AF65-F5344CB8AC3E}">
        <p14:creationId xmlns:p14="http://schemas.microsoft.com/office/powerpoint/2010/main" val="3355421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6454D9B-4804-474F-BB26-EBAB6EDDE5E2}"/>
              </a:ext>
            </a:extLst>
          </p:cNvPr>
          <p:cNvSpPr txBox="1">
            <a:spLocks/>
          </p:cNvSpPr>
          <p:nvPr/>
        </p:nvSpPr>
        <p:spPr>
          <a:xfrm>
            <a:off x="22986" y="134077"/>
            <a:ext cx="8714614" cy="480767"/>
          </a:xfrm>
          <a:prstGeom prst="rect">
            <a:avLst/>
          </a:prstGeom>
          <a:solidFill>
            <a:schemeClr val="bg1">
              <a:lumMod val="95000"/>
            </a:schemeClr>
          </a:solidFill>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rgbClr val="000000"/>
                </a:solidFill>
                <a:latin typeface="+mn-lt"/>
              </a:rPr>
              <a:t>Preparation Stage: How to Fill the Extraction Tube with Buffer Solution</a:t>
            </a:r>
            <a:endParaRPr lang="en-SG" sz="2400" b="1" dirty="0">
              <a:solidFill>
                <a:srgbClr val="000000"/>
              </a:solidFill>
              <a:latin typeface="+mn-lt"/>
            </a:endParaRPr>
          </a:p>
        </p:txBody>
      </p:sp>
      <p:sp>
        <p:nvSpPr>
          <p:cNvPr id="4" name="Slide Number Placeholder 3">
            <a:extLst>
              <a:ext uri="{FF2B5EF4-FFF2-40B4-BE49-F238E27FC236}">
                <a16:creationId xmlns:a16="http://schemas.microsoft.com/office/drawing/2014/main" id="{BA43893C-210C-471C-8210-7F9A33EBC3E5}"/>
              </a:ext>
            </a:extLst>
          </p:cNvPr>
          <p:cNvSpPr>
            <a:spLocks noGrp="1"/>
          </p:cNvSpPr>
          <p:nvPr>
            <p:ph type="sldNum" sz="quarter" idx="12"/>
          </p:nvPr>
        </p:nvSpPr>
        <p:spPr/>
        <p:txBody>
          <a:bodyPr/>
          <a:lstStyle/>
          <a:p>
            <a:fld id="{462325EA-6EEF-41DC-94DF-07F1CB2ABC27}" type="slidenum">
              <a:rPr lang="en-SG" smtClean="0"/>
              <a:t>4</a:t>
            </a:fld>
            <a:endParaRPr lang="en-SG"/>
          </a:p>
        </p:txBody>
      </p:sp>
      <p:pic>
        <p:nvPicPr>
          <p:cNvPr id="5" name="Picture 4">
            <a:extLst>
              <a:ext uri="{FF2B5EF4-FFF2-40B4-BE49-F238E27FC236}">
                <a16:creationId xmlns:a16="http://schemas.microsoft.com/office/drawing/2014/main" id="{D8BCB53D-5CDA-4AAC-88E6-5651E8D34B9D}"/>
              </a:ext>
            </a:extLst>
          </p:cNvPr>
          <p:cNvPicPr>
            <a:picLocks noChangeAspect="1"/>
          </p:cNvPicPr>
          <p:nvPr/>
        </p:nvPicPr>
        <p:blipFill rotWithShape="1">
          <a:blip r:embed="rId4"/>
          <a:srcRect t="1912"/>
          <a:stretch/>
        </p:blipFill>
        <p:spPr>
          <a:xfrm>
            <a:off x="266840" y="853959"/>
            <a:ext cx="8343760" cy="2085100"/>
          </a:xfrm>
          <a:prstGeom prst="rect">
            <a:avLst/>
          </a:prstGeom>
        </p:spPr>
      </p:pic>
      <p:sp>
        <p:nvSpPr>
          <p:cNvPr id="6" name="Rectangle 5">
            <a:extLst>
              <a:ext uri="{FF2B5EF4-FFF2-40B4-BE49-F238E27FC236}">
                <a16:creationId xmlns:a16="http://schemas.microsoft.com/office/drawing/2014/main" id="{82BA8520-E602-4BB6-BD77-2B043FF8CF51}"/>
              </a:ext>
            </a:extLst>
          </p:cNvPr>
          <p:cNvSpPr/>
          <p:nvPr/>
        </p:nvSpPr>
        <p:spPr>
          <a:xfrm>
            <a:off x="266840" y="3236665"/>
            <a:ext cx="8551153" cy="1569660"/>
          </a:xfrm>
          <a:prstGeom prst="rect">
            <a:avLst/>
          </a:prstGeom>
        </p:spPr>
        <p:txBody>
          <a:bodyPr wrap="square">
            <a:spAutoFit/>
          </a:bodyPr>
          <a:lstStyle/>
          <a:p>
            <a:pPr marL="514350" indent="-514350">
              <a:buFont typeface="+mj-lt"/>
              <a:buAutoNum type="arabicPeriod"/>
            </a:pPr>
            <a:r>
              <a:rPr lang="en-US" sz="2400" dirty="0">
                <a:solidFill>
                  <a:srgbClr val="000000"/>
                </a:solidFill>
              </a:rPr>
              <a:t>Tilt the </a:t>
            </a:r>
            <a:r>
              <a:rPr lang="en-US" sz="2400" b="1" dirty="0">
                <a:solidFill>
                  <a:schemeClr val="accent1"/>
                </a:solidFill>
              </a:rPr>
              <a:t>buffer bottle</a:t>
            </a:r>
            <a:r>
              <a:rPr lang="en-US" sz="2400" dirty="0">
                <a:solidFill>
                  <a:schemeClr val="accent1"/>
                </a:solidFill>
              </a:rPr>
              <a:t> </a:t>
            </a:r>
          </a:p>
          <a:p>
            <a:pPr marL="514350" indent="-514350">
              <a:buFont typeface="+mj-lt"/>
              <a:buAutoNum type="arabicPeriod"/>
            </a:pPr>
            <a:r>
              <a:rPr lang="en-US" sz="2400" dirty="0">
                <a:solidFill>
                  <a:srgbClr val="000000"/>
                </a:solidFill>
              </a:rPr>
              <a:t>Fill the extraction tube with buffer fluid until it reaches the </a:t>
            </a:r>
            <a:r>
              <a:rPr lang="en-US" sz="2400" b="1" dirty="0">
                <a:solidFill>
                  <a:schemeClr val="accent1"/>
                </a:solidFill>
              </a:rPr>
              <a:t>fill-line</a:t>
            </a:r>
            <a:r>
              <a:rPr lang="en-US" sz="2400" dirty="0"/>
              <a:t> </a:t>
            </a:r>
            <a:r>
              <a:rPr lang="en-US" sz="2400" dirty="0">
                <a:solidFill>
                  <a:srgbClr val="000000"/>
                </a:solidFill>
              </a:rPr>
              <a:t>of the extraction tube</a:t>
            </a:r>
          </a:p>
          <a:p>
            <a:pPr marL="514350" indent="-514350">
              <a:buFont typeface="+mj-lt"/>
              <a:buAutoNum type="arabicPeriod"/>
            </a:pPr>
            <a:r>
              <a:rPr lang="en-US" sz="2400" dirty="0">
                <a:solidFill>
                  <a:srgbClr val="000000"/>
                </a:solidFill>
              </a:rPr>
              <a:t>Close the nozzle </a:t>
            </a:r>
            <a:r>
              <a:rPr lang="en-US" sz="2400" b="1" dirty="0">
                <a:solidFill>
                  <a:schemeClr val="accent1"/>
                </a:solidFill>
              </a:rPr>
              <a:t>(blue cap)</a:t>
            </a:r>
          </a:p>
        </p:txBody>
      </p:sp>
      <p:sp>
        <p:nvSpPr>
          <p:cNvPr id="8" name="Rectangle 7">
            <a:extLst>
              <a:ext uri="{FF2B5EF4-FFF2-40B4-BE49-F238E27FC236}">
                <a16:creationId xmlns:a16="http://schemas.microsoft.com/office/drawing/2014/main" id="{D3C491B6-A8CA-4C4B-87DD-D6AD609E09DF}"/>
              </a:ext>
            </a:extLst>
          </p:cNvPr>
          <p:cNvSpPr/>
          <p:nvPr/>
        </p:nvSpPr>
        <p:spPr>
          <a:xfrm>
            <a:off x="451832" y="5765323"/>
            <a:ext cx="11288335" cy="307777"/>
          </a:xfrm>
          <a:prstGeom prst="rect">
            <a:avLst/>
          </a:prstGeom>
        </p:spPr>
        <p:txBody>
          <a:bodyPr wrap="square">
            <a:spAutoFit/>
          </a:bodyPr>
          <a:lstStyle/>
          <a:p>
            <a:pPr algn="just"/>
            <a:r>
              <a:rPr lang="en-US" sz="1400" i="1" dirty="0">
                <a:solidFill>
                  <a:srgbClr val="000000"/>
                </a:solidFill>
              </a:rPr>
              <a:t>The buffer bottle may be opened and resealed after each buffer preparation. The buffer is stable until expiration date if kept at 2-30 °C</a:t>
            </a:r>
          </a:p>
        </p:txBody>
      </p:sp>
      <p:pic>
        <p:nvPicPr>
          <p:cNvPr id="10" name="WhatsApp Video 2021-08-11 at 7.41.58 AM">
            <a:hlinkClick r:id="" action="ppaction://media"/>
            <a:extLst>
              <a:ext uri="{FF2B5EF4-FFF2-40B4-BE49-F238E27FC236}">
                <a16:creationId xmlns:a16="http://schemas.microsoft.com/office/drawing/2014/main" id="{314A3918-F4F4-4F4E-9AA7-A6E90C4A86D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970909" y="1024722"/>
            <a:ext cx="3039424" cy="3849411"/>
          </a:xfrm>
          <a:prstGeom prst="rect">
            <a:avLst/>
          </a:prstGeom>
        </p:spPr>
      </p:pic>
      <p:sp>
        <p:nvSpPr>
          <p:cNvPr id="2" name="TextBox 1">
            <a:extLst>
              <a:ext uri="{FF2B5EF4-FFF2-40B4-BE49-F238E27FC236}">
                <a16:creationId xmlns:a16="http://schemas.microsoft.com/office/drawing/2014/main" id="{807E8CFD-9023-44C0-B69A-03C0E3936CEC}"/>
              </a:ext>
            </a:extLst>
          </p:cNvPr>
          <p:cNvSpPr txBox="1"/>
          <p:nvPr/>
        </p:nvSpPr>
        <p:spPr>
          <a:xfrm>
            <a:off x="8970909" y="4874133"/>
            <a:ext cx="3039424" cy="523220"/>
          </a:xfrm>
          <a:prstGeom prst="rect">
            <a:avLst/>
          </a:prstGeom>
          <a:noFill/>
        </p:spPr>
        <p:txBody>
          <a:bodyPr wrap="square" rtlCol="0">
            <a:spAutoFit/>
          </a:bodyPr>
          <a:lstStyle/>
          <a:p>
            <a:pPr algn="ctr"/>
            <a:r>
              <a:rPr lang="en-US" sz="1400" i="1"/>
              <a:t>Click the play button to watch video instructions</a:t>
            </a:r>
            <a:endParaRPr lang="en-SG" sz="1400" i="1"/>
          </a:p>
        </p:txBody>
      </p:sp>
      <p:pic>
        <p:nvPicPr>
          <p:cNvPr id="3" name="Picture 2">
            <a:extLst>
              <a:ext uri="{FF2B5EF4-FFF2-40B4-BE49-F238E27FC236}">
                <a16:creationId xmlns:a16="http://schemas.microsoft.com/office/drawing/2014/main" id="{463E821D-752B-4E96-8B47-49CB1C0214C8}"/>
              </a:ext>
            </a:extLst>
          </p:cNvPr>
          <p:cNvPicPr>
            <a:picLocks noChangeAspect="1"/>
          </p:cNvPicPr>
          <p:nvPr/>
        </p:nvPicPr>
        <p:blipFill>
          <a:blip r:embed="rId6"/>
          <a:stretch>
            <a:fillRect/>
          </a:stretch>
        </p:blipFill>
        <p:spPr>
          <a:xfrm>
            <a:off x="3609158" y="969161"/>
            <a:ext cx="2105842" cy="1825475"/>
          </a:xfrm>
          <a:prstGeom prst="rect">
            <a:avLst/>
          </a:prstGeom>
        </p:spPr>
      </p:pic>
      <p:sp>
        <p:nvSpPr>
          <p:cNvPr id="11" name="Rectangle 10">
            <a:extLst>
              <a:ext uri="{FF2B5EF4-FFF2-40B4-BE49-F238E27FC236}">
                <a16:creationId xmlns:a16="http://schemas.microsoft.com/office/drawing/2014/main" id="{57333EE0-B9D0-46AB-91A9-DA1C3797C3D1}"/>
              </a:ext>
            </a:extLst>
          </p:cNvPr>
          <p:cNvSpPr/>
          <p:nvPr/>
        </p:nvSpPr>
        <p:spPr>
          <a:xfrm>
            <a:off x="4407558" y="2426506"/>
            <a:ext cx="1236609" cy="2509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accent1">
                    <a:lumMod val="50000"/>
                  </a:schemeClr>
                </a:solidFill>
              </a:rPr>
              <a:t>Fill Line</a:t>
            </a:r>
          </a:p>
        </p:txBody>
      </p:sp>
    </p:spTree>
    <p:extLst>
      <p:ext uri="{BB962C8B-B14F-4D97-AF65-F5344CB8AC3E}">
        <p14:creationId xmlns:p14="http://schemas.microsoft.com/office/powerpoint/2010/main" val="1504099990"/>
      </p:ext>
    </p:extLst>
  </p:cSld>
  <p:clrMapOvr>
    <a:masterClrMapping/>
  </p:clrMapOvr>
  <p:timing>
    <p:tnLst>
      <p:par>
        <p:cTn id="1" dur="indefinite" restart="never" nodeType="tmRoot">
          <p:childTnLst>
            <p:video>
              <p:cMediaNode vol="80000">
                <p:cTn id="2" fill="hold" display="0">
                  <p:stCondLst>
                    <p:cond delay="indefinite"/>
                  </p:stCondLst>
                </p:cTn>
                <p:tgtEl>
                  <p:spTgt spid="10"/>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6454D9B-4804-474F-BB26-EBAB6EDDE5E2}"/>
              </a:ext>
            </a:extLst>
          </p:cNvPr>
          <p:cNvSpPr txBox="1">
            <a:spLocks/>
          </p:cNvSpPr>
          <p:nvPr/>
        </p:nvSpPr>
        <p:spPr>
          <a:xfrm>
            <a:off x="0" y="-1"/>
            <a:ext cx="8259370" cy="756032"/>
          </a:xfrm>
          <a:prstGeom prst="rect">
            <a:avLst/>
          </a:prstGeom>
          <a:solidFill>
            <a:schemeClr val="bg1">
              <a:lumMod val="95000"/>
            </a:schemeClr>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a:solidFill>
                  <a:srgbClr val="000000"/>
                </a:solidFill>
                <a:latin typeface="+mn-lt"/>
              </a:rPr>
              <a:t>Employee needs to break swab stick at the break point </a:t>
            </a:r>
          </a:p>
          <a:p>
            <a:r>
              <a:rPr lang="en-US" sz="2800" b="1" dirty="0">
                <a:solidFill>
                  <a:srgbClr val="000000"/>
                </a:solidFill>
                <a:latin typeface="+mn-lt"/>
              </a:rPr>
              <a:t>after swabbing</a:t>
            </a:r>
            <a:endParaRPr lang="en-SG" sz="2800" b="1" dirty="0">
              <a:solidFill>
                <a:srgbClr val="000000"/>
              </a:solidFill>
              <a:latin typeface="+mn-lt"/>
            </a:endParaRPr>
          </a:p>
        </p:txBody>
      </p:sp>
      <p:sp>
        <p:nvSpPr>
          <p:cNvPr id="4" name="Slide Number Placeholder 3">
            <a:extLst>
              <a:ext uri="{FF2B5EF4-FFF2-40B4-BE49-F238E27FC236}">
                <a16:creationId xmlns:a16="http://schemas.microsoft.com/office/drawing/2014/main" id="{BA43893C-210C-471C-8210-7F9A33EBC3E5}"/>
              </a:ext>
            </a:extLst>
          </p:cNvPr>
          <p:cNvSpPr>
            <a:spLocks noGrp="1"/>
          </p:cNvSpPr>
          <p:nvPr>
            <p:ph type="sldNum" sz="quarter" idx="12"/>
          </p:nvPr>
        </p:nvSpPr>
        <p:spPr/>
        <p:txBody>
          <a:bodyPr/>
          <a:lstStyle/>
          <a:p>
            <a:fld id="{462325EA-6EEF-41DC-94DF-07F1CB2ABC27}" type="slidenum">
              <a:rPr lang="en-SG" smtClean="0"/>
              <a:t>5</a:t>
            </a:fld>
            <a:endParaRPr lang="en-SG"/>
          </a:p>
        </p:txBody>
      </p:sp>
      <p:sp>
        <p:nvSpPr>
          <p:cNvPr id="6" name="Rectangle 5">
            <a:extLst>
              <a:ext uri="{FF2B5EF4-FFF2-40B4-BE49-F238E27FC236}">
                <a16:creationId xmlns:a16="http://schemas.microsoft.com/office/drawing/2014/main" id="{82BA8520-E602-4BB6-BD77-2B043FF8CF51}"/>
              </a:ext>
            </a:extLst>
          </p:cNvPr>
          <p:cNvSpPr/>
          <p:nvPr/>
        </p:nvSpPr>
        <p:spPr>
          <a:xfrm>
            <a:off x="410498" y="1340768"/>
            <a:ext cx="7848872" cy="3046988"/>
          </a:xfrm>
          <a:prstGeom prst="rect">
            <a:avLst/>
          </a:prstGeom>
        </p:spPr>
        <p:txBody>
          <a:bodyPr wrap="square">
            <a:spAutoFit/>
          </a:bodyPr>
          <a:lstStyle/>
          <a:p>
            <a:pPr marL="457200" indent="-457200">
              <a:buFont typeface="+mj-lt"/>
              <a:buAutoNum type="arabicPeriod"/>
            </a:pPr>
            <a:r>
              <a:rPr lang="en-US" sz="2400" dirty="0">
                <a:solidFill>
                  <a:srgbClr val="000000"/>
                </a:solidFill>
              </a:rPr>
              <a:t>After swirling the swab stick 5x, employee conducting the self-swab should squeeze the extraction tube to extract swab specimen.</a:t>
            </a:r>
          </a:p>
          <a:p>
            <a:pPr marL="457200" indent="-457200">
              <a:buFont typeface="+mj-lt"/>
              <a:buAutoNum type="arabicPeriod"/>
            </a:pPr>
            <a:endParaRPr lang="en-US" sz="2400" dirty="0">
              <a:solidFill>
                <a:srgbClr val="000000"/>
              </a:solidFill>
            </a:endParaRPr>
          </a:p>
          <a:p>
            <a:pPr marL="457200" indent="-457200">
              <a:buFont typeface="+mj-lt"/>
              <a:buAutoNum type="arabicPeriod"/>
            </a:pPr>
            <a:r>
              <a:rPr lang="en-US" sz="2400" dirty="0">
                <a:solidFill>
                  <a:srgbClr val="000000"/>
                </a:solidFill>
              </a:rPr>
              <a:t>Next, look for the line around the middle of the swab stick and then break the stick at that point.</a:t>
            </a:r>
          </a:p>
          <a:p>
            <a:pPr marL="457200" indent="-457200">
              <a:buFont typeface="+mj-lt"/>
              <a:buAutoNum type="arabicPeriod"/>
            </a:pPr>
            <a:endParaRPr lang="en-US" sz="2400" dirty="0">
              <a:solidFill>
                <a:srgbClr val="000000"/>
              </a:solidFill>
            </a:endParaRPr>
          </a:p>
          <a:p>
            <a:pPr marL="457200" indent="-457200">
              <a:buFont typeface="+mj-lt"/>
              <a:buAutoNum type="arabicPeriod"/>
            </a:pPr>
            <a:r>
              <a:rPr lang="en-US" sz="2400" dirty="0">
                <a:solidFill>
                  <a:srgbClr val="000000"/>
                </a:solidFill>
              </a:rPr>
              <a:t>Tighten the blue cap after breaking the stick.</a:t>
            </a:r>
            <a:endParaRPr lang="en-US" sz="2400" dirty="0">
              <a:solidFill>
                <a:srgbClr val="0070C0"/>
              </a:solidFill>
            </a:endParaRPr>
          </a:p>
        </p:txBody>
      </p:sp>
      <p:pic>
        <p:nvPicPr>
          <p:cNvPr id="2" name="Breaking the swab stick">
            <a:hlinkClick r:id="" action="ppaction://media"/>
            <a:extLst>
              <a:ext uri="{FF2B5EF4-FFF2-40B4-BE49-F238E27FC236}">
                <a16:creationId xmlns:a16="http://schemas.microsoft.com/office/drawing/2014/main" id="{A290651C-FC23-45F4-A440-DB147292600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534400" y="717169"/>
            <a:ext cx="3048000" cy="5384800"/>
          </a:xfrm>
          <a:prstGeom prst="rect">
            <a:avLst/>
          </a:prstGeom>
        </p:spPr>
      </p:pic>
    </p:spTree>
    <p:extLst>
      <p:ext uri="{BB962C8B-B14F-4D97-AF65-F5344CB8AC3E}">
        <p14:creationId xmlns:p14="http://schemas.microsoft.com/office/powerpoint/2010/main" val="727002631"/>
      </p:ext>
    </p:extLst>
  </p:cSld>
  <p:clrMapOvr>
    <a:masterClrMapping/>
  </p:clrMapOvr>
  <p:timing>
    <p:tnLst>
      <p:par>
        <p:cTn id="1" dur="indefinite" restart="never" nodeType="tmRoot">
          <p:childTnLst>
            <p:video>
              <p:cMediaNode vol="80000">
                <p:cTn id="2"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A43893C-210C-471C-8210-7F9A33EBC3E5}"/>
              </a:ext>
            </a:extLst>
          </p:cNvPr>
          <p:cNvSpPr>
            <a:spLocks noGrp="1"/>
          </p:cNvSpPr>
          <p:nvPr>
            <p:ph type="sldNum" sz="quarter" idx="12"/>
          </p:nvPr>
        </p:nvSpPr>
        <p:spPr/>
        <p:txBody>
          <a:bodyPr/>
          <a:lstStyle/>
          <a:p>
            <a:fld id="{462325EA-6EEF-41DC-94DF-07F1CB2ABC27}" type="slidenum">
              <a:rPr lang="en-SG" smtClean="0"/>
              <a:t>6</a:t>
            </a:fld>
            <a:endParaRPr lang="en-SG"/>
          </a:p>
        </p:txBody>
      </p:sp>
      <p:sp>
        <p:nvSpPr>
          <p:cNvPr id="7" name="Title 1">
            <a:extLst>
              <a:ext uri="{FF2B5EF4-FFF2-40B4-BE49-F238E27FC236}">
                <a16:creationId xmlns:a16="http://schemas.microsoft.com/office/drawing/2014/main" id="{5D160BFF-AC7F-4E1C-96E1-F0564DAF6F5A}"/>
              </a:ext>
            </a:extLst>
          </p:cNvPr>
          <p:cNvSpPr txBox="1">
            <a:spLocks/>
          </p:cNvSpPr>
          <p:nvPr/>
        </p:nvSpPr>
        <p:spPr>
          <a:xfrm>
            <a:off x="0" y="0"/>
            <a:ext cx="12192000" cy="529691"/>
          </a:xfrm>
          <a:prstGeom prst="rect">
            <a:avLst/>
          </a:prstGeom>
          <a:solidFill>
            <a:schemeClr val="bg1">
              <a:lumMod val="95000"/>
            </a:schemeClr>
          </a:solidFill>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a:solidFill>
                  <a:srgbClr val="000000"/>
                </a:solidFill>
                <a:latin typeface="+mn-lt"/>
              </a:rPr>
              <a:t>Instructions on how to use Abbott </a:t>
            </a:r>
            <a:r>
              <a:rPr lang="en-US" sz="3200" b="1" dirty="0" err="1">
                <a:solidFill>
                  <a:srgbClr val="000000"/>
                </a:solidFill>
                <a:latin typeface="+mn-lt"/>
              </a:rPr>
              <a:t>Panbio</a:t>
            </a:r>
            <a:r>
              <a:rPr lang="en-US" sz="3200" b="1" dirty="0">
                <a:solidFill>
                  <a:srgbClr val="000000"/>
                </a:solidFill>
                <a:latin typeface="+mn-lt"/>
              </a:rPr>
              <a:t> ART test kits</a:t>
            </a:r>
            <a:endParaRPr lang="en-SG" sz="3200" b="1" dirty="0">
              <a:solidFill>
                <a:srgbClr val="000000"/>
              </a:solidFill>
              <a:latin typeface="+mn-lt"/>
            </a:endParaRPr>
          </a:p>
        </p:txBody>
      </p:sp>
      <p:graphicFrame>
        <p:nvGraphicFramePr>
          <p:cNvPr id="2" name="Table 1">
            <a:extLst>
              <a:ext uri="{FF2B5EF4-FFF2-40B4-BE49-F238E27FC236}">
                <a16:creationId xmlns:a16="http://schemas.microsoft.com/office/drawing/2014/main" id="{900A43EF-30F3-4117-A482-262E10EEB875}"/>
              </a:ext>
            </a:extLst>
          </p:cNvPr>
          <p:cNvGraphicFramePr>
            <a:graphicFrameLocks noGrp="1"/>
          </p:cNvGraphicFramePr>
          <p:nvPr>
            <p:extLst>
              <p:ext uri="{D42A27DB-BD31-4B8C-83A1-F6EECF244321}">
                <p14:modId xmlns:p14="http://schemas.microsoft.com/office/powerpoint/2010/main" val="2034671727"/>
              </p:ext>
            </p:extLst>
          </p:nvPr>
        </p:nvGraphicFramePr>
        <p:xfrm>
          <a:off x="1228618" y="1342739"/>
          <a:ext cx="9338924" cy="1692992"/>
        </p:xfrm>
        <a:graphic>
          <a:graphicData uri="http://schemas.openxmlformats.org/drawingml/2006/table">
            <a:tbl>
              <a:tblPr firstRow="1" bandRow="1">
                <a:tableStyleId>{F5AB1C69-6EDB-4FF4-983F-18BD219EF322}</a:tableStyleId>
              </a:tblPr>
              <a:tblGrid>
                <a:gridCol w="4669462">
                  <a:extLst>
                    <a:ext uri="{9D8B030D-6E8A-4147-A177-3AD203B41FA5}">
                      <a16:colId xmlns:a16="http://schemas.microsoft.com/office/drawing/2014/main" val="3003307085"/>
                    </a:ext>
                  </a:extLst>
                </a:gridCol>
                <a:gridCol w="4669462">
                  <a:extLst>
                    <a:ext uri="{9D8B030D-6E8A-4147-A177-3AD203B41FA5}">
                      <a16:colId xmlns:a16="http://schemas.microsoft.com/office/drawing/2014/main" val="2038558763"/>
                    </a:ext>
                  </a:extLst>
                </a:gridCol>
              </a:tblGrid>
              <a:tr h="846496">
                <a:tc>
                  <a:txBody>
                    <a:bodyPr/>
                    <a:lstStyle/>
                    <a:p>
                      <a:pPr algn="ctr"/>
                      <a:r>
                        <a:rPr lang="en-US" sz="2000" dirty="0"/>
                        <a:t>Self-Swab Instructions</a:t>
                      </a:r>
                      <a:endParaRPr lang="en-SG"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t>PDF File for Printing</a:t>
                      </a:r>
                      <a:endParaRPr lang="en-SG" sz="20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1168904"/>
                  </a:ext>
                </a:extLst>
              </a:tr>
              <a:tr h="846496">
                <a:tc>
                  <a:txBody>
                    <a:bodyPr/>
                    <a:lstStyle/>
                    <a:p>
                      <a:pPr algn="ctr"/>
                      <a:r>
                        <a:rPr lang="en-US" sz="2800" dirty="0"/>
                        <a:t>English</a:t>
                      </a:r>
                      <a:endParaRPr lang="en-SG" sz="2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SG" dirty="0">
                        <a:highlight>
                          <a:srgbClr val="FFFF00"/>
                        </a:highligh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5432633"/>
                  </a:ext>
                </a:extLst>
              </a:tr>
            </a:tbl>
          </a:graphicData>
        </a:graphic>
      </p:graphicFrame>
      <p:graphicFrame>
        <p:nvGraphicFramePr>
          <p:cNvPr id="8" name="Object 7">
            <a:extLst>
              <a:ext uri="{FF2B5EF4-FFF2-40B4-BE49-F238E27FC236}">
                <a16:creationId xmlns:a16="http://schemas.microsoft.com/office/drawing/2014/main" id="{C4B0AC21-8173-44C5-A4B7-D2519EF2E6C5}"/>
              </a:ext>
            </a:extLst>
          </p:cNvPr>
          <p:cNvGraphicFramePr>
            <a:graphicFrameLocks noChangeAspect="1"/>
          </p:cNvGraphicFramePr>
          <p:nvPr>
            <p:extLst>
              <p:ext uri="{D42A27DB-BD31-4B8C-83A1-F6EECF244321}">
                <p14:modId xmlns:p14="http://schemas.microsoft.com/office/powerpoint/2010/main" val="1184087412"/>
              </p:ext>
            </p:extLst>
          </p:nvPr>
        </p:nvGraphicFramePr>
        <p:xfrm>
          <a:off x="6645275" y="2198676"/>
          <a:ext cx="3159691" cy="846496"/>
        </p:xfrm>
        <a:graphic>
          <a:graphicData uri="http://schemas.openxmlformats.org/presentationml/2006/ole">
            <mc:AlternateContent xmlns:mc="http://schemas.openxmlformats.org/markup-compatibility/2006">
              <mc:Choice xmlns:v="urn:schemas-microsoft-com:vml" Requires="v">
                <p:oleObj name="Packager Shell Object" showAsIcon="1" r:id="rId3" imgW="1796040" imgH="481320" progId="Package">
                  <p:embed/>
                </p:oleObj>
              </mc:Choice>
              <mc:Fallback>
                <p:oleObj name="Packager Shell Object" showAsIcon="1" r:id="rId3" imgW="1796040" imgH="481320" progId="Package">
                  <p:embed/>
                  <p:pic>
                    <p:nvPicPr>
                      <p:cNvPr id="0" name=""/>
                      <p:cNvPicPr/>
                      <p:nvPr/>
                    </p:nvPicPr>
                    <p:blipFill>
                      <a:blip r:embed="rId4"/>
                      <a:stretch>
                        <a:fillRect/>
                      </a:stretch>
                    </p:blipFill>
                    <p:spPr>
                      <a:xfrm>
                        <a:off x="6645275" y="2198676"/>
                        <a:ext cx="3159691" cy="846496"/>
                      </a:xfrm>
                      <a:prstGeom prst="rect">
                        <a:avLst/>
                      </a:prstGeom>
                    </p:spPr>
                  </p:pic>
                </p:oleObj>
              </mc:Fallback>
            </mc:AlternateContent>
          </a:graphicData>
        </a:graphic>
      </p:graphicFrame>
    </p:spTree>
    <p:extLst>
      <p:ext uri="{BB962C8B-B14F-4D97-AF65-F5344CB8AC3E}">
        <p14:creationId xmlns:p14="http://schemas.microsoft.com/office/powerpoint/2010/main" val="36595565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442</Words>
  <Application>Microsoft Office PowerPoint</Application>
  <PresentationFormat>Widescreen</PresentationFormat>
  <Paragraphs>48</Paragraphs>
  <Slides>6</Slides>
  <Notes>1</Notes>
  <HiddenSlides>0</HiddenSlides>
  <MMClips>2</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6</vt:i4>
      </vt:variant>
    </vt:vector>
  </HeadingPairs>
  <TitlesOfParts>
    <vt:vector size="11" baseType="lpstr">
      <vt:lpstr>Arial</vt:lpstr>
      <vt:lpstr>Calibri</vt:lpstr>
      <vt:lpstr>Calibri Light</vt:lpstr>
      <vt:lpstr>Office Theme</vt:lpstr>
      <vt:lpstr>Packager Shell Object</vt:lpstr>
      <vt:lpstr>Guide to repack &amp; use Abbott Panbio ART test kits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Guide to repack &amp; use Abbott Panbio ART test kits</dc:title>
  <dc:creator>Meiling CHEN (HPB)</dc:creator>
  <cp:lastModifiedBy>Daryl PEK (MTI)</cp:lastModifiedBy>
  <cp:revision>8</cp:revision>
  <dcterms:created xsi:type="dcterms:W3CDTF">2021-09-22T02:45:34Z</dcterms:created>
  <dcterms:modified xsi:type="dcterms:W3CDTF">2021-09-25T04:56:00Z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f288355-fb4c-44cd-b9ca-40cfc2aee5f8_Enabled">
    <vt:lpwstr>true</vt:lpwstr>
  </property>
  <property fmtid="{D5CDD505-2E9C-101B-9397-08002B2CF9AE}" pid="3" name="MSIP_Label_4f288355-fb4c-44cd-b9ca-40cfc2aee5f8_SetDate">
    <vt:lpwstr>2021-09-22T02:45:35Z</vt:lpwstr>
  </property>
  <property fmtid="{D5CDD505-2E9C-101B-9397-08002B2CF9AE}" pid="4" name="MSIP_Label_4f288355-fb4c-44cd-b9ca-40cfc2aee5f8_Method">
    <vt:lpwstr>Standard</vt:lpwstr>
  </property>
  <property fmtid="{D5CDD505-2E9C-101B-9397-08002B2CF9AE}" pid="5" name="MSIP_Label_4f288355-fb4c-44cd-b9ca-40cfc2aee5f8_Name">
    <vt:lpwstr>Non Sensitive_1</vt:lpwstr>
  </property>
  <property fmtid="{D5CDD505-2E9C-101B-9397-08002B2CF9AE}" pid="6" name="MSIP_Label_4f288355-fb4c-44cd-b9ca-40cfc2aee5f8_SiteId">
    <vt:lpwstr>0b11c524-9a1c-4e1b-84cb-6336aefc2243</vt:lpwstr>
  </property>
  <property fmtid="{D5CDD505-2E9C-101B-9397-08002B2CF9AE}" pid="7" name="MSIP_Label_4f288355-fb4c-44cd-b9ca-40cfc2aee5f8_ActionId">
    <vt:lpwstr>d8ea3790-a080-41e3-9194-d2ea7ce01611</vt:lpwstr>
  </property>
  <property fmtid="{D5CDD505-2E9C-101B-9397-08002B2CF9AE}" pid="8" name="MSIP_Label_4f288355-fb4c-44cd-b9ca-40cfc2aee5f8_ContentBits">
    <vt:lpwstr>0</vt:lpwstr>
  </property>
</Properties>
</file>

<file path=docProps/thumbnail.jpeg>
</file>